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2"/>
  </p:notesMasterIdLst>
  <p:handoutMasterIdLst>
    <p:handoutMasterId r:id="rId23"/>
  </p:handoutMasterIdLst>
  <p:sldIdLst>
    <p:sldId id="290" r:id="rId3"/>
    <p:sldId id="258" r:id="rId4"/>
    <p:sldId id="346" r:id="rId5"/>
    <p:sldId id="327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3" r:id="rId19"/>
    <p:sldId id="374" r:id="rId20"/>
    <p:sldId id="375" r:id="rId21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pos="2160"/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9/25/2020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27.jpe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audio" Target="../media/media9.m4a"/><Relationship Id="rId16" Type="http://schemas.openxmlformats.org/officeDocument/2006/relationships/image" Target="../media/image19.png"/><Relationship Id="rId20" Type="http://schemas.openxmlformats.org/officeDocument/2006/relationships/image" Target="../media/image4.png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Language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Lecture 2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25"/>
    </mc:Choice>
    <mc:Fallback xmlns="">
      <p:transition spd="slow" advTm="28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Giant Partners</a:t>
            </a:r>
          </a:p>
        </p:txBody>
      </p:sp>
      <p:pic>
        <p:nvPicPr>
          <p:cNvPr id="3074" name="Picture 2" descr="C:\Users\hamed\Dropbox\New\1398-1\MicroProc\Slides\5c3bd805652ba04def659a5c_AlibabaLogo_________croppe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23" y="3793567"/>
            <a:ext cx="3928495" cy="2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amed\Dropbox\New\1398-1\MicroProc\Slides\Qualcomm-770x4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8" y="3848336"/>
            <a:ext cx="3826952" cy="2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hamed\Dropbox\New\1398-1\MicroProc\Slides\s3-news-tmp-136742-original_images-google_logo--2x1--64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0767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amed\Dropbox\New\1398-1\MicroProc\Slides\512px-Samsung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98" y="1794388"/>
            <a:ext cx="3750124" cy="124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42"/>
    </mc:Choice>
    <mc:Fallback xmlns="">
      <p:transition spd="slow" advTm="144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ARM has a huge market share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2011: ARM has chips in 90% of the world’s mobile handsets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2010: ARM has chips in 95% of the smartphone market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And, 10% of the notebook market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Expected to hit 40% of the notebook market in 2015 (?)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Heavy use in general embedded systems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Cheap to use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Flexible</a:t>
            </a: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ARM is the Big Player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8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116"/>
    </mc:Choice>
    <mc:Fallback xmlns="">
      <p:transition spd="slow" advTm="211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Came out of a company called </a:t>
            </a:r>
            <a:r>
              <a:rPr lang="en-US" sz="2800" b="1" dirty="0">
                <a:solidFill>
                  <a:srgbClr val="FF0000"/>
                </a:solidFill>
              </a:rPr>
              <a:t>Acorn Computers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 United Kingdom in the 1980s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Prof. Steve </a:t>
            </a:r>
            <a:r>
              <a:rPr lang="en-US" sz="2400" b="1" dirty="0" err="1"/>
              <a:t>Furber</a:t>
            </a:r>
            <a:r>
              <a:rPr lang="en-US" sz="2400" b="1" dirty="0"/>
              <a:t> of Manchester Univ. and Sophie Wilson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Define the ARM architecture and instructions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First ARM chip: 1985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Acorn RISC Machine (ARM)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Produced by VLSI Technology Corp.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World’s First commercial RISC processor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Unable to compete with x86 (8088, 80286, 80386, …) PCs from IBM and other personal computer makers 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 Brief History of the ARM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34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108"/>
    </mc:Choice>
    <mc:Fallback xmlns="">
      <p:transition spd="slow" advTm="240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Acorn was forced to push ARM into </a:t>
            </a:r>
            <a:r>
              <a:rPr lang="en-US" sz="2800" b="1" dirty="0" err="1"/>
              <a:t>emb</a:t>
            </a:r>
            <a:r>
              <a:rPr lang="en-US" sz="2800" b="1" dirty="0"/>
              <a:t>. market</a:t>
            </a:r>
            <a:r>
              <a:rPr lang="en-US" sz="2800" b="1" dirty="0">
                <a:cs typeface="B Nazanin" pitchFamily="2" charset="-78"/>
              </a:rPr>
              <a:t>	</a:t>
            </a:r>
            <a:endParaRPr lang="fa-IR" sz="2800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Apple Corp. 	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Using the ARM chip for the </a:t>
            </a:r>
            <a:r>
              <a:rPr lang="en-US" sz="2000" b="1" dirty="0">
                <a:solidFill>
                  <a:srgbClr val="FF0000"/>
                </a:solidFill>
                <a:cs typeface="B Nazanin" pitchFamily="2" charset="-78"/>
              </a:rPr>
              <a:t>PDA</a:t>
            </a:r>
            <a:r>
              <a:rPr lang="en-US" sz="2000" b="1" dirty="0">
                <a:cs typeface="B Nazanin" pitchFamily="2" charset="-78"/>
              </a:rPr>
              <a:t> (personal digital assistants) products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cs typeface="B Nazanin" pitchFamily="2" charset="-78"/>
              </a:rPr>
              <a:t>ARM as a new company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itchFamily="2" charset="-78"/>
              </a:rPr>
              <a:t>ARM (Advanced RISC Machine)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itchFamily="2" charset="-78"/>
              </a:rPr>
              <a:t>A big gamble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itchFamily="2" charset="-78"/>
              </a:rPr>
              <a:t>Selling the rights to this new CPU to</a:t>
            </a:r>
            <a:br>
              <a:rPr lang="fa-IR" sz="2400" b="1" dirty="0">
                <a:cs typeface="B Nazanin" pitchFamily="2" charset="-78"/>
              </a:rPr>
            </a:br>
            <a:r>
              <a:rPr lang="en-US" sz="2400" b="1" dirty="0">
                <a:cs typeface="B Nazanin" pitchFamily="2" charset="-78"/>
              </a:rPr>
              <a:t>other silicon manufacturers and design houses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8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 Brief History of the ARM</a:t>
            </a:r>
          </a:p>
        </p:txBody>
      </p:sp>
      <p:pic>
        <p:nvPicPr>
          <p:cNvPr id="4099" name="Picture 3" descr="C:\Users\hamed\Dropbox\New\1398-1\MicroProc\Slides\8789718_9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7" y="3733800"/>
            <a:ext cx="2068286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382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900"/>
    </mc:Choice>
    <mc:Fallback xmlns="">
      <p:transition spd="slow" advTm="46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1982: Acorn produced a computer for BBC</a:t>
            </a:r>
            <a:r>
              <a:rPr lang="en-US" sz="2000" b="1" dirty="0">
                <a:cs typeface="B Nazanin" pitchFamily="2" charset="-78"/>
              </a:rPr>
              <a:t>	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1983: Acorn began designing its own </a:t>
            </a:r>
            <a:r>
              <a:rPr lang="en-US" sz="2000" b="1" dirty="0" err="1">
                <a:cs typeface="B Nazanin" pitchFamily="2" charset="-78"/>
              </a:rPr>
              <a:t>uP</a:t>
            </a:r>
            <a:endParaRPr lang="en-US" sz="2000" b="1" dirty="0">
              <a:cs typeface="B Nazanin" pitchFamily="2" charset="-78"/>
            </a:endParaRP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1985: ARMv1 developed (2500 trans., 4MHz)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1990: Advanced RISC Machines (ARM) spins out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1992: GEC Plessey and Sharp licensed ARM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1993: Texas Instrument licensed ARM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1995: ARM lunched Software Development Toolkit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1996: ARM and MS worked together: Windows CE on ARM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1997: Hyundai, Lucent, Philips, Rockwell, and Sony licensed ARM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1998: HP, IBM, Matsushita, Seiko Epson, and Qualcomm licensed ARM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1999: LSI Logic, STMicroelectronics, and Fujitsu licensed ARM</a:t>
            </a:r>
            <a:endParaRPr lang="fa-IR" sz="28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ARM Company Milestones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407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303"/>
    </mc:Choice>
    <mc:Fallback xmlns="">
      <p:transition spd="slow" advTm="447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2000: Agilent, Altera, </a:t>
            </a:r>
            <a:r>
              <a:rPr lang="en-US" sz="2000" b="1" dirty="0" err="1"/>
              <a:t>Micronas</a:t>
            </a:r>
            <a:r>
              <a:rPr lang="en-US" sz="2000" b="1" dirty="0"/>
              <a:t>, Mitsubishi, Motorola, Sanyo, </a:t>
            </a:r>
            <a:r>
              <a:rPr lang="en-US" sz="2000" b="1" dirty="0" err="1"/>
              <a:t>Triscend</a:t>
            </a:r>
            <a:r>
              <a:rPr lang="en-US" sz="2000" b="1" dirty="0"/>
              <a:t> and ZTEIC licensed ARM</a:t>
            </a:r>
            <a:r>
              <a:rPr lang="en-US" sz="2000" b="1" dirty="0">
                <a:cs typeface="B Nazanin" pitchFamily="2" charset="-78"/>
              </a:rPr>
              <a:t>	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2001: Global </a:t>
            </a:r>
            <a:r>
              <a:rPr lang="en-US" sz="2000" b="1" dirty="0" err="1">
                <a:cs typeface="B Nazanin" pitchFamily="2" charset="-78"/>
              </a:rPr>
              <a:t>UniChip</a:t>
            </a:r>
            <a:r>
              <a:rPr lang="en-US" sz="2000" b="1" dirty="0">
                <a:cs typeface="B Nazanin" pitchFamily="2" charset="-78"/>
              </a:rPr>
              <a:t>, Samsung and </a:t>
            </a:r>
            <a:r>
              <a:rPr lang="en-US" sz="2000" b="1" dirty="0" err="1">
                <a:cs typeface="B Nazanin" pitchFamily="2" charset="-78"/>
              </a:rPr>
              <a:t>Zeevo</a:t>
            </a:r>
            <a:r>
              <a:rPr lang="en-US" sz="2000" b="1" dirty="0">
                <a:cs typeface="B Nazanin" pitchFamily="2" charset="-78"/>
              </a:rPr>
              <a:t> licensed ARM</a:t>
            </a:r>
          </a:p>
          <a:p>
            <a:pPr marL="9144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Share of the 32-bit embedded RISC microprocessor market: 76.8%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2002: Seagate, Broadcom, Philips, Matsushita, </a:t>
            </a:r>
            <a:r>
              <a:rPr lang="en-US" sz="2000" b="1" dirty="0" err="1">
                <a:cs typeface="B Nazanin" pitchFamily="2" charset="-78"/>
              </a:rPr>
              <a:t>Micrel</a:t>
            </a:r>
            <a:r>
              <a:rPr lang="en-US" sz="2000" b="1" dirty="0">
                <a:cs typeface="B Nazanin" pitchFamily="2" charset="-78"/>
              </a:rPr>
              <a:t>, </a:t>
            </a:r>
            <a:r>
              <a:rPr lang="en-US" sz="2000" b="1" dirty="0" err="1">
                <a:cs typeface="B Nazanin" pitchFamily="2" charset="-78"/>
              </a:rPr>
              <a:t>eSilicon</a:t>
            </a:r>
            <a:r>
              <a:rPr lang="en-US" sz="2000" b="1" dirty="0">
                <a:cs typeface="B Nazanin" pitchFamily="2" charset="-78"/>
              </a:rPr>
              <a:t>, Chip Express and ITRI licensed ARM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2004: The </a:t>
            </a:r>
            <a:r>
              <a:rPr lang="en-US" sz="2000" b="1" dirty="0">
                <a:solidFill>
                  <a:srgbClr val="FF0000"/>
                </a:solidFill>
                <a:cs typeface="B Nazanin" pitchFamily="2" charset="-78"/>
              </a:rPr>
              <a:t>ARM Cortex </a:t>
            </a:r>
            <a:r>
              <a:rPr lang="en-US" sz="2000" b="1" dirty="0">
                <a:cs typeface="B Nazanin" pitchFamily="2" charset="-78"/>
              </a:rPr>
              <a:t>family of processors was announced (Cortex-M3)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2005: ARM acquired </a:t>
            </a:r>
            <a:r>
              <a:rPr lang="en-US" sz="2000" b="1" dirty="0" err="1">
                <a:solidFill>
                  <a:srgbClr val="FF0000"/>
                </a:solidFill>
                <a:cs typeface="B Nazanin" pitchFamily="2" charset="-78"/>
              </a:rPr>
              <a:t>Keil</a:t>
            </a:r>
            <a:r>
              <a:rPr lang="en-US" sz="2000" b="1" dirty="0">
                <a:solidFill>
                  <a:srgbClr val="FF0000"/>
                </a:solidFill>
                <a:cs typeface="B Nazanin" pitchFamily="2" charset="-78"/>
              </a:rPr>
              <a:t> </a:t>
            </a:r>
            <a:r>
              <a:rPr lang="en-US" sz="2000" b="1" dirty="0">
                <a:cs typeface="B Nazanin" pitchFamily="2" charset="-78"/>
              </a:rPr>
              <a:t>Software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2009: ARM launches its smallest, lowest power, most energy efficient processor: </a:t>
            </a:r>
            <a:r>
              <a:rPr lang="en-US" sz="2000" b="1" dirty="0">
                <a:solidFill>
                  <a:srgbClr val="FF0000"/>
                </a:solidFill>
                <a:cs typeface="B Nazanin" pitchFamily="2" charset="-78"/>
              </a:rPr>
              <a:t>Cortex-M0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….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ARM Company Milestones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969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449"/>
    </mc:Choice>
    <mc:Fallback xmlns="">
      <p:transition spd="slow" advTm="549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16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381000" y="2590800"/>
            <a:ext cx="84582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en-US" sz="2800" b="1" dirty="0"/>
              <a:t>Making money from </a:t>
            </a:r>
            <a:r>
              <a:rPr lang="en-US" sz="2800" b="1" dirty="0">
                <a:solidFill>
                  <a:srgbClr val="FF0000"/>
                </a:solidFill>
              </a:rPr>
              <a:t>selling IP </a:t>
            </a:r>
            <a:r>
              <a:rPr lang="en-US" sz="2800" b="1" dirty="0"/>
              <a:t>(intellectual property) has made ARM one of the most widely used CPU architectures in the world</a:t>
            </a:r>
            <a:endParaRPr lang="en-US" sz="28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55"/>
    </mc:Choice>
    <mc:Fallback xmlns="">
      <p:transition spd="slow" advTm="85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ARM Family Variations</a:t>
            </a: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7620000" cy="43434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655"/>
    </mc:Choice>
    <mc:Fallback xmlns="">
      <p:transition spd="slow" advTm="38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ARM: One CPU, Many Peripherals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4582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ARM Defines and holds the copyright to</a:t>
            </a:r>
          </a:p>
          <a:p>
            <a:pPr marL="9144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itchFamily="2" charset="-78"/>
              </a:rPr>
              <a:t>Details of arch., reg., intr. set, memory map, and timing </a:t>
            </a:r>
          </a:p>
          <a:p>
            <a:pPr marL="13716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For the ARM CPU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cs typeface="B Nazanin" pitchFamily="2" charset="-78"/>
              </a:rPr>
              <a:t>Design houses and semiconductor manufacturers</a:t>
            </a:r>
          </a:p>
          <a:p>
            <a:pPr marL="9144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Add their own peripherals</a:t>
            </a:r>
          </a:p>
          <a:p>
            <a:pPr marL="13716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I/O ports, serial port UART, timers, ADC, SPI, DAC, I2C, …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itchFamily="2" charset="-78"/>
              </a:rPr>
              <a:t>Same instructions and architecture, different peripherals</a:t>
            </a:r>
          </a:p>
          <a:p>
            <a:pPr marL="9144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Incompatibility across vendors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cs typeface="B Nazanin" pitchFamily="2" charset="-78"/>
              </a:rPr>
              <a:t>Keil </a:t>
            </a:r>
            <a:r>
              <a:rPr lang="en-US" sz="2800" b="1" dirty="0">
                <a:cs typeface="B Nazanin" pitchFamily="2" charset="-78"/>
              </a:rPr>
              <a:t>IDE: </a:t>
            </a:r>
            <a:r>
              <a:rPr lang="en-US" sz="2000" b="1" dirty="0">
                <a:cs typeface="B Nazanin" pitchFamily="2" charset="-78"/>
              </a:rPr>
              <a:t>provides peripheral libraries for chips from various vendors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10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06"/>
    </mc:Choice>
    <mc:Fallback xmlns="">
      <p:transition spd="slow" advTm="323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ARM Simplified Block Diagram</a:t>
            </a:r>
          </a:p>
        </p:txBody>
      </p:sp>
      <p:pic>
        <p:nvPicPr>
          <p:cNvPr id="7" name="Picture 6" descr="ARMsimplifiedArchitecture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7400" y="978791"/>
            <a:ext cx="5027268" cy="526960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851"/>
    </mc:Choice>
    <mc:Fallback xmlns="">
      <p:transition spd="slow" advTm="32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Arm 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Design of Microprocessor-Based Systems (aka Embedded Systems Design and Implementation), </a:t>
            </a:r>
            <a:r>
              <a:rPr lang="en-US" sz="2000" b="1" dirty="0" err="1"/>
              <a:t>Prabal</a:t>
            </a:r>
            <a:r>
              <a:rPr lang="en-US" sz="2000" b="1" dirty="0"/>
              <a:t> Dutta, University of Michigan.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9"/>
    </mc:Choice>
    <mc:Fallback xmlns="">
      <p:transition spd="slow" advTm="16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Microcontrollers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Bell’s Law: A new computer class every decade</a:t>
            </a:r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71487" y="1718606"/>
            <a:ext cx="2957513" cy="376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en-US" sz="1800" i="1" dirty="0"/>
              <a:t>     “Roughly every decade a new, lower priced computer class forms based on a new programming platform, network, and interface resulting in new usage and the establishment of a new industry.”</a:t>
            </a:r>
          </a:p>
          <a:p>
            <a:pPr algn="ctr">
              <a:buFontTx/>
              <a:buNone/>
            </a:pPr>
            <a:endParaRPr lang="en-US" altLang="en-US" sz="1800" dirty="0"/>
          </a:p>
          <a:p>
            <a:pPr algn="ctr">
              <a:buFontTx/>
              <a:buNone/>
            </a:pPr>
            <a:r>
              <a:rPr lang="en-US" altLang="en-US" sz="1800" dirty="0"/>
              <a:t>- Gordon Bell [1972,2008]</a:t>
            </a:r>
          </a:p>
        </p:txBody>
      </p:sp>
      <p:pic>
        <p:nvPicPr>
          <p:cNvPr id="8" name="Picture 3" descr="bells-law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66"/>
          <a:stretch/>
        </p:blipFill>
        <p:spPr bwMode="auto">
          <a:xfrm>
            <a:off x="3810000" y="1642407"/>
            <a:ext cx="5145087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07"/>
    </mc:Choice>
    <mc:Fallback xmlns="">
      <p:transition spd="slow" advTm="441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1980s and 1990s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Intel: </a:t>
            </a:r>
            <a:r>
              <a:rPr lang="en-US" sz="2400" b="1" dirty="0">
                <a:solidFill>
                  <a:srgbClr val="FF0000"/>
                </a:solidFill>
              </a:rPr>
              <a:t>x86</a:t>
            </a:r>
            <a:r>
              <a:rPr lang="en-US" sz="2400" b="1" dirty="0"/>
              <a:t> (8088/86, 80286, 80386, 80486, and Pentium)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Motorola (Freescale=&gt;NXP): </a:t>
            </a:r>
            <a:r>
              <a:rPr lang="en-US" sz="2400" b="1" dirty="0">
                <a:solidFill>
                  <a:srgbClr val="FF0000"/>
                </a:solidFill>
              </a:rPr>
              <a:t>68xxx</a:t>
            </a:r>
            <a:r>
              <a:rPr lang="en-US" sz="2400" b="1" dirty="0"/>
              <a:t> (68000, 68010, 68020)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High-end embedded systems (Cisco routers)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Intel’s 32-bit x86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Motorola’s 32-bit 68xxx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Low-end embedded systems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Intel’s 8-bit 8051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Motorola’s 8-bit 68HC1</a:t>
            </a:r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Microcontrollers: A Brief History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3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179"/>
    </mc:Choice>
    <mc:Fallback xmlns="">
      <p:transition spd="slow" advTm="273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Major players in the 8-bit market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PIC</a:t>
            </a:r>
            <a:r>
              <a:rPr lang="en-US" sz="2400" b="1" dirty="0"/>
              <a:t> from Microchip: </a:t>
            </a:r>
            <a:r>
              <a:rPr lang="en-US" sz="2400" b="1" dirty="0">
                <a:solidFill>
                  <a:srgbClr val="FF0000"/>
                </a:solidFill>
              </a:rPr>
              <a:t>1976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AVR</a:t>
            </a:r>
            <a:r>
              <a:rPr lang="en-US" sz="2400" b="1" dirty="0"/>
              <a:t> from Atmel (Acquired by Microchip 2016): </a:t>
            </a:r>
            <a:r>
              <a:rPr lang="en-US" sz="2400" b="1" dirty="0">
                <a:solidFill>
                  <a:srgbClr val="FF0000"/>
                </a:solidFill>
              </a:rPr>
              <a:t>1996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Leaders in terms of volume (2013): PIC and AVR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2019: Microchip and </a:t>
            </a:r>
            <a:r>
              <a:rPr lang="en-US" sz="2400" b="1" dirty="0" err="1"/>
              <a:t>Renesas</a:t>
            </a:r>
            <a:endParaRPr lang="en-US" sz="24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Late 1990s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ARM</a:t>
            </a:r>
            <a:r>
              <a:rPr lang="en-US" sz="2400" b="1" dirty="0"/>
              <a:t> challenged Intel and Motorola in 32-bit market</a:t>
            </a: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Microcontrollers: A Brief History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23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632"/>
    </mc:Choice>
    <mc:Fallback xmlns="">
      <p:transition spd="slow" advTm="199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RISC features to enhance the performance, </a:t>
            </a:r>
            <a:r>
              <a:rPr lang="en-US" sz="2800" b="1" dirty="0">
                <a:solidFill>
                  <a:srgbClr val="FF0000"/>
                </a:solidFill>
              </a:rPr>
              <a:t>BUT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Intel &amp; Motorola: </a:t>
            </a:r>
            <a:r>
              <a:rPr lang="en-US" sz="2400" b="1" dirty="0">
                <a:solidFill>
                  <a:srgbClr val="FF0000"/>
                </a:solidFill>
              </a:rPr>
              <a:t>compatibility</a:t>
            </a:r>
            <a:r>
              <a:rPr lang="en-US" sz="2400" b="1" dirty="0"/>
              <a:t> with legacy software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Could not start over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Massive amounts of gates to keep up the performance 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Increased </a:t>
            </a:r>
            <a:r>
              <a:rPr lang="en-US" sz="2000" b="1" dirty="0">
                <a:solidFill>
                  <a:srgbClr val="FF0000"/>
                </a:solidFill>
              </a:rPr>
              <a:t>power consumption </a:t>
            </a:r>
            <a:r>
              <a:rPr lang="en-US" sz="2000" b="1" dirty="0"/>
              <a:t>of the x86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Unacceptable for </a:t>
            </a:r>
            <a:r>
              <a:rPr lang="en-US" sz="2000" b="1" dirty="0">
                <a:solidFill>
                  <a:srgbClr val="FF0000"/>
                </a:solidFill>
              </a:rPr>
              <a:t>battery-powered</a:t>
            </a:r>
            <a:r>
              <a:rPr lang="en-US" sz="2000" b="1" dirty="0"/>
              <a:t> embedded products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ARM: A </a:t>
            </a:r>
            <a:r>
              <a:rPr lang="en-US" sz="2400" b="1" dirty="0">
                <a:solidFill>
                  <a:srgbClr val="FF0000"/>
                </a:solidFill>
              </a:rPr>
              <a:t>clean</a:t>
            </a:r>
            <a:r>
              <a:rPr lang="en-US" sz="2400" b="1" dirty="0"/>
              <a:t> RISC architecture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Leading microcontroller in the 32-bit market</a:t>
            </a: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Microcontrollers: A Brief History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27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774"/>
    </mc:Choice>
    <mc:Fallback xmlns="">
      <p:transition spd="slow" advTm="546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4582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32-bit</a:t>
            </a:r>
            <a:endParaRPr lang="en-US" sz="2800" b="1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ARM, AVR32 (Atmel), </a:t>
            </a:r>
            <a:r>
              <a:rPr lang="en-US" sz="2400" b="1" dirty="0" err="1"/>
              <a:t>ColdFire</a:t>
            </a:r>
            <a:r>
              <a:rPr lang="en-US" sz="2400" b="1" dirty="0"/>
              <a:t> (Freescale), MIPS32, PIC32 (Microchip), PowerPC, </a:t>
            </a:r>
            <a:r>
              <a:rPr lang="en-US" sz="2400" b="1" dirty="0" err="1"/>
              <a:t>TriCore</a:t>
            </a:r>
            <a:r>
              <a:rPr lang="en-US" sz="2400" b="1" dirty="0"/>
              <a:t> (Infineon), </a:t>
            </a:r>
            <a:r>
              <a:rPr lang="en-US" sz="2400" b="1" dirty="0" err="1"/>
              <a:t>SuperH</a:t>
            </a:r>
            <a:endParaRPr lang="en-US" sz="24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16-bit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MSP430 (TI), HCS12 (Freescale), PIC24 (Microchip), </a:t>
            </a:r>
            <a:r>
              <a:rPr lang="en-US" sz="2400" b="1" dirty="0" err="1"/>
              <a:t>dsPIC</a:t>
            </a:r>
            <a:r>
              <a:rPr lang="en-US" sz="2400" b="1" dirty="0"/>
              <a:t> (Microchip)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8-bit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8051, AVR, HCS08 (Freescale), PIC16, PIC18</a:t>
            </a: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Currently Available Microcontrollers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19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53"/>
    </mc:Choice>
    <mc:Fallback xmlns="">
      <p:transition spd="slow" advTm="194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914400" y="990600"/>
            <a:ext cx="73152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endParaRPr lang="en-US" altLang="en-US" sz="2800" dirty="0"/>
          </a:p>
          <a:p>
            <a:pPr algn="ctr">
              <a:buFontTx/>
              <a:buNone/>
            </a:pPr>
            <a:endParaRPr lang="en-US" altLang="en-US" sz="1800" dirty="0"/>
          </a:p>
          <a:p>
            <a:pPr algn="ctr">
              <a:buFontTx/>
              <a:buNone/>
            </a:pPr>
            <a:endParaRPr lang="en-US" altLang="en-US" dirty="0"/>
          </a:p>
          <a:p>
            <a:pPr algn="ctr">
              <a:buFontTx/>
              <a:buNone/>
            </a:pPr>
            <a:endParaRPr lang="en-US" altLang="en-US" sz="2800" dirty="0"/>
          </a:p>
          <a:p>
            <a:pPr algn="ctr">
              <a:buFontTx/>
              <a:buNone/>
            </a:pPr>
            <a:r>
              <a:rPr lang="en-US" altLang="en-US" sz="3600" b="1" dirty="0">
                <a:latin typeface="+mj-lt"/>
              </a:rPr>
              <a:t>Why study the ARM architecture?</a:t>
            </a:r>
          </a:p>
        </p:txBody>
      </p:sp>
      <p:pic>
        <p:nvPicPr>
          <p:cNvPr id="2050" name="Picture 2" descr="C:\Users\hamed\Dropbox\New\1398-1\MicroProc\Slides\downlo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186238"/>
            <a:ext cx="38671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7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67"/>
    </mc:Choice>
    <mc:Fallback xmlns="">
      <p:transition spd="slow" advTm="15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Lots of manufacturers ship ARM products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5181600"/>
            <a:ext cx="188595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029200"/>
            <a:ext cx="3444875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4038600"/>
            <a:ext cx="22018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43200"/>
            <a:ext cx="289083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223963"/>
            <a:ext cx="23241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362200"/>
            <a:ext cx="29337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5357813"/>
            <a:ext cx="865187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4040188"/>
            <a:ext cx="820737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5" t="36026"/>
          <a:stretch>
            <a:fillRect/>
          </a:stretch>
        </p:blipFill>
        <p:spPr bwMode="auto">
          <a:xfrm>
            <a:off x="4648200" y="1066800"/>
            <a:ext cx="1050925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57813"/>
            <a:ext cx="8382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50000" r="14166" b="9375"/>
          <a:stretch>
            <a:fillRect/>
          </a:stretch>
        </p:blipFill>
        <p:spPr bwMode="auto">
          <a:xfrm>
            <a:off x="292100" y="2657475"/>
            <a:ext cx="10033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581400"/>
            <a:ext cx="2933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91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100138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90800"/>
            <a:ext cx="10652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90600"/>
            <a:ext cx="1981200" cy="143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2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38"/>
    </mc:Choice>
    <mc:Fallback xmlns="">
      <p:transition spd="slow" advTm="130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3.6|29.5|80.1|36.2|6|12.4|41.4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4.9|16.9|13|28.9|19.2|40.4|17.1|8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1.4|39.6|54.2|46.7|1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8.8|53.3|28.9|20.9|23.8|213|18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9.3|107.4|2.4|18.3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7.2|23.6|45.8|21.8|38.6|28.7|9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6.7|4.3|12.1|38.4|5.8|11|22.9|3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6.7|23.1|83.3|24.3|44.4|6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43.8|13.8|79|34.1|39|33.9|21.6|50.7|71.7|25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98.2|61.4|25.1|13.1|19|260.9|40.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36083</TotalTime>
  <Words>1166</Words>
  <Application>Microsoft Office PowerPoint</Application>
  <PresentationFormat>On-screen Show (4:3)</PresentationFormat>
  <Paragraphs>158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Times New Roman</vt:lpstr>
      <vt:lpstr>Verdana</vt:lpstr>
      <vt:lpstr>Wingdings 2</vt:lpstr>
      <vt:lpstr>Office Theme</vt:lpstr>
      <vt:lpstr>Aspect</vt:lpstr>
      <vt:lpstr>Microprocessors and Assembly Language  Spring 2020</vt:lpstr>
      <vt:lpstr>Copyright Notice</vt:lpstr>
      <vt:lpstr>Microcontrollers</vt:lpstr>
      <vt:lpstr>Microcontrollers: A Brief History</vt:lpstr>
      <vt:lpstr>Microcontrollers: A Brief History</vt:lpstr>
      <vt:lpstr>Microcontrollers: A Brief History</vt:lpstr>
      <vt:lpstr>Currently Available Microcontrollers</vt:lpstr>
      <vt:lpstr>PowerPoint Presentation</vt:lpstr>
      <vt:lpstr>Lots of manufacturers ship ARM products</vt:lpstr>
      <vt:lpstr>Giant Partners</vt:lpstr>
      <vt:lpstr>ARM is the Big Player</vt:lpstr>
      <vt:lpstr>A Brief History of the ARM</vt:lpstr>
      <vt:lpstr>A Brief History of the ARM</vt:lpstr>
      <vt:lpstr>ARM Company Milestones</vt:lpstr>
      <vt:lpstr>ARM Company Milestones</vt:lpstr>
      <vt:lpstr>PowerPoint Presentation</vt:lpstr>
      <vt:lpstr>ARM Family Variations</vt:lpstr>
      <vt:lpstr>ARM: One CPU, Many Peripherals</vt:lpstr>
      <vt:lpstr>ARM Simplified Block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Arya Varaste</cp:lastModifiedBy>
  <cp:revision>588</cp:revision>
  <cp:lastPrinted>2017-02-07T08:08:08Z</cp:lastPrinted>
  <dcterms:created xsi:type="dcterms:W3CDTF">2006-08-16T00:00:00Z</dcterms:created>
  <dcterms:modified xsi:type="dcterms:W3CDTF">2020-09-25T18:47:40Z</dcterms:modified>
</cp:coreProperties>
</file>